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6"/>
  </p:notesMasterIdLst>
  <p:sldIdLst>
    <p:sldId id="323" r:id="rId2"/>
    <p:sldId id="317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3C1393-9D88-4D87-A0C0-AB76B2B06E71}">
          <p14:sldIdLst>
            <p14:sldId id="323"/>
            <p14:sldId id="317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07BD7"/>
    <a:srgbClr val="012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803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0189D-2C85-435C-B91E-3A9561B7E80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FA0DD-B37A-44B2-8B97-F46896550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07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2C987-293F-E9F1-1536-FB52EE5D5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5CC1F-C32A-F39E-3A9B-692D1B291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F6BE4D-C9AD-EC28-5BFD-B94E24AE2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C1648-AF5B-F0B1-23F1-CA9127169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16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2F69A-28B9-37A3-46C8-12F814F9A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BE093-C41F-2C14-B48F-3C97525CB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4067E-92DE-D534-7F3F-84753335C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F3A1-D9DB-C462-B502-28E8ECC25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A5CDB-E1DF-011E-49C4-6A1563687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E7B970-5518-210B-24B3-6D0D9C1E8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1E6DF-25A5-111E-0B93-BE7D10D9C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2F12E-EB55-5D55-2A20-AE900F5EE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0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F9829-6661-7222-613A-646F9267D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E94216-694C-81D5-4EF4-7D59FEC50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DA676-ECC9-4033-C058-4E3DF5E3F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0D7A2-DE39-0119-0CB4-59E0C3907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BB484-75E2-7197-6D89-ABD041609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89029-3391-54F3-EE76-B27AB9FC3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12A20-EB7A-0DBC-AE6B-A7068D177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0EE7D-85ED-2A25-E6AB-928734113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B2317-D27F-D25D-AE69-DA5E0C44C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AB28C-E16C-F97B-C49A-1634CD469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02FFCE-B61D-FBB4-3D29-BA3BE2E37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AB669-2012-D803-F161-55F3C795F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7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3097C-ED39-42F7-5A03-D76D7F10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3B425-91BF-9EA2-C061-58F13BD64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FA0DB-7891-6FF4-78D5-3096CD5ED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40-8688-EB22-B22E-1925E4E47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4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5790B-9610-0401-EB09-65D49F303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883E5-4F50-43CD-86FB-0ABCFE0A8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737C2-8BB2-4A3E-4011-9E5832297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B4B79-35B0-0B9F-C936-4899387B6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6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0660-495B-33BA-FB6B-A736D68A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EDB74-794F-3C98-2994-40BA25F1A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38C6A-2CAD-0D2A-B7D6-18FB8BE55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C9AA-C2E4-6930-696D-869E9A5C1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6266C-3559-FB34-655B-E381DA01A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03C69-1D65-69FA-262B-00A0AF6B4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88001-A230-4550-B296-73258760F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4B166-61CE-7C9B-5ED6-02D9FA804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A0DD-B37A-44B2-8B97-F468965506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6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7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4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4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3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622F-E3A3-4BF4-8815-6CA1FE99CA16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5ED0-5B69-402B-8794-62C99EEFC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3671024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libri" pitchFamily="34" charset="0"/>
                <a:cs typeface="Times New Roman" pitchFamily="18" charset="0"/>
              </a:rPr>
              <a:t>“Teaching </a:t>
            </a:r>
            <a:r>
              <a:rPr lang="en-US" sz="4400" b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cs typeface="Times New Roman" pitchFamily="18" charset="0"/>
              </a:rPr>
              <a:t>Philosophy”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BFA5E-E9A4-4A0C-9722-1FB7DBC1B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1695068" cy="174874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E92A48-4BC1-43EC-A180-4F256272D599}"/>
              </a:ext>
            </a:extLst>
          </p:cNvPr>
          <p:cNvSpPr/>
          <p:nvPr/>
        </p:nvSpPr>
        <p:spPr>
          <a:xfrm>
            <a:off x="2895600" y="914400"/>
            <a:ext cx="3810000" cy="9823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anose="020E0502030308020204" pitchFamily="34" charset="0"/>
              </a:rPr>
              <a:t>TITLE</a:t>
            </a:r>
            <a:endParaRPr lang="en-US" sz="4400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FF7B7-A4A5-EC45-0617-1CFF5B7E6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E81FEF-5D25-08C3-08B7-67298FCCBE27}"/>
              </a:ext>
            </a:extLst>
          </p:cNvPr>
          <p:cNvSpPr/>
          <p:nvPr/>
        </p:nvSpPr>
        <p:spPr>
          <a:xfrm>
            <a:off x="838200" y="2133600"/>
            <a:ext cx="7924800" cy="2133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only guaranteed method of teaching attitude: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TEACH THE MIND OF THE STUDENTS not only 	procedures. </a:t>
            </a:r>
          </a:p>
        </p:txBody>
      </p:sp>
    </p:spTree>
    <p:extLst>
      <p:ext uri="{BB962C8B-B14F-4D97-AF65-F5344CB8AC3E}">
        <p14:creationId xmlns:p14="http://schemas.microsoft.com/office/powerpoint/2010/main" val="26481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5E8E8-14F8-6B92-A6ED-FDED6D50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705DE5-BFD3-8A79-52BF-633E90D99F68}"/>
              </a:ext>
            </a:extLst>
          </p:cNvPr>
          <p:cNvSpPr/>
          <p:nvPr/>
        </p:nvSpPr>
        <p:spPr>
          <a:xfrm>
            <a:off x="838200" y="1447800"/>
            <a:ext cx="7924800" cy="2514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 research philosophy is a framework that guides how research should be conducted based on ideas about reality and nature of knowledge”.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[Collis and Hussey 2014 P43]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AA1FF-748B-FD44-5DAB-A63438A9786A}"/>
              </a:ext>
            </a:extLst>
          </p:cNvPr>
          <p:cNvSpPr/>
          <p:nvPr/>
        </p:nvSpPr>
        <p:spPr>
          <a:xfrm>
            <a:off x="838200" y="4419600"/>
            <a:ext cx="79248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research philosophy is a belief about the way in which data about a phenomenon should be gathered analyzed and used.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3ADD6-2422-086F-B823-F08B36269B33}"/>
              </a:ext>
            </a:extLst>
          </p:cNvPr>
          <p:cNvSpPr/>
          <p:nvPr/>
        </p:nvSpPr>
        <p:spPr>
          <a:xfrm>
            <a:off x="1447800" y="386862"/>
            <a:ext cx="6498687" cy="7561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PHILOSOPHY </a:t>
            </a:r>
          </a:p>
        </p:txBody>
      </p:sp>
    </p:spTree>
    <p:extLst>
      <p:ext uri="{BB962C8B-B14F-4D97-AF65-F5344CB8AC3E}">
        <p14:creationId xmlns:p14="http://schemas.microsoft.com/office/powerpoint/2010/main" val="17838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1D80F-D122-2F1A-5034-F926FBB78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2F6DD6-5659-9713-3CC2-B455ACF4FE87}"/>
              </a:ext>
            </a:extLst>
          </p:cNvPr>
          <p:cNvSpPr/>
          <p:nvPr/>
        </p:nvSpPr>
        <p:spPr>
          <a:xfrm>
            <a:off x="457200" y="457200"/>
            <a:ext cx="82296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Pillers</a:t>
            </a: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Components of Research Philosophy (RP)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FC67C5-79CA-FEBB-61BE-E62EFEDBD654}"/>
              </a:ext>
            </a:extLst>
          </p:cNvPr>
          <p:cNvSpPr/>
          <p:nvPr/>
        </p:nvSpPr>
        <p:spPr>
          <a:xfrm>
            <a:off x="1371600" y="1548618"/>
            <a:ext cx="7391400" cy="3727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Ethics or axiology: Values or ethics in research.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44F7B-BD78-1E5C-B960-EC4CB5688308}"/>
              </a:ext>
            </a:extLst>
          </p:cNvPr>
          <p:cNvSpPr/>
          <p:nvPr/>
        </p:nvSpPr>
        <p:spPr>
          <a:xfrm>
            <a:off x="1371600" y="2531016"/>
            <a:ext cx="74676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Ontology: The philosophy concerned with the nature of being.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21B8E4-48EF-4B7F-8350-74CB4EAA753D}"/>
              </a:ext>
            </a:extLst>
          </p:cNvPr>
          <p:cNvSpPr/>
          <p:nvPr/>
        </p:nvSpPr>
        <p:spPr>
          <a:xfrm>
            <a:off x="1371600" y="5562600"/>
            <a:ext cx="74676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Methodolog</a:t>
            </a: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y: 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 technique and procedure.</a:t>
            </a: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D55FF-A0FF-767D-4DAD-08468B09A7D1}"/>
              </a:ext>
            </a:extLst>
          </p:cNvPr>
          <p:cNvSpPr/>
          <p:nvPr/>
        </p:nvSpPr>
        <p:spPr>
          <a:xfrm>
            <a:off x="1371600" y="3987018"/>
            <a:ext cx="7467600" cy="18041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Epistemiology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what is known to be true opposite of doxology what is believed to be true).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5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E4D07-ADBB-351E-50DE-13B2140E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884E3A-9039-6328-5413-9DC43755A4E9}"/>
              </a:ext>
            </a:extLst>
          </p:cNvPr>
          <p:cNvSpPr/>
          <p:nvPr/>
        </p:nvSpPr>
        <p:spPr>
          <a:xfrm>
            <a:off x="457200" y="457200"/>
            <a:ext cx="82296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Functions of Research Philosophy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11296-7777-7C2B-3C4B-ABC3F29EAF9C}"/>
              </a:ext>
            </a:extLst>
          </p:cNvPr>
          <p:cNvSpPr/>
          <p:nvPr/>
        </p:nvSpPr>
        <p:spPr>
          <a:xfrm>
            <a:off x="1371600" y="1548618"/>
            <a:ext cx="5715000" cy="3727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Interpret reality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B9566-BCD4-921A-A92D-1C13B125D9C8}"/>
              </a:ext>
            </a:extLst>
          </p:cNvPr>
          <p:cNvSpPr/>
          <p:nvPr/>
        </p:nvSpPr>
        <p:spPr>
          <a:xfrm>
            <a:off x="1371600" y="1981200"/>
            <a:ext cx="7467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Generate knowledge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6FD281-2025-4C33-BA97-7666B6E53155}"/>
              </a:ext>
            </a:extLst>
          </p:cNvPr>
          <p:cNvSpPr/>
          <p:nvPr/>
        </p:nvSpPr>
        <p:spPr>
          <a:xfrm>
            <a:off x="1371600" y="2827603"/>
            <a:ext cx="6629400" cy="5251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theory to support your methodology </a:t>
            </a:r>
          </a:p>
        </p:txBody>
      </p:sp>
    </p:spTree>
    <p:extLst>
      <p:ext uri="{BB962C8B-B14F-4D97-AF65-F5344CB8AC3E}">
        <p14:creationId xmlns:p14="http://schemas.microsoft.com/office/powerpoint/2010/main" val="38112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81475-D276-A667-2538-E4C500CAA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C9ADD3-89AF-B143-B138-0D62EFFA3A81}"/>
              </a:ext>
            </a:extLst>
          </p:cNvPr>
          <p:cNvSpPr/>
          <p:nvPr/>
        </p:nvSpPr>
        <p:spPr>
          <a:xfrm>
            <a:off x="457200" y="76200"/>
            <a:ext cx="8229600" cy="3727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Trends in Research Philosophy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AB1FF-06F6-2CC5-37DD-A51CCEB9D06F}"/>
              </a:ext>
            </a:extLst>
          </p:cNvPr>
          <p:cNvSpPr/>
          <p:nvPr/>
        </p:nvSpPr>
        <p:spPr>
          <a:xfrm>
            <a:off x="457200" y="990600"/>
            <a:ext cx="85344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Pragmatism: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Pragatism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particularly useful for applied research and project with real world perspectives.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C09249-5453-E22F-C304-EC106D7E8F9E}"/>
              </a:ext>
            </a:extLst>
          </p:cNvPr>
          <p:cNvSpPr/>
          <p:nvPr/>
        </p:nvSpPr>
        <p:spPr>
          <a:xfrm>
            <a:off x="381000" y="2895600"/>
            <a:ext cx="83058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Positivism: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Relies on sensory perception and experience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65AEA6-3911-C579-CBAA-BC3F83EF7C9B}"/>
              </a:ext>
            </a:extLst>
          </p:cNvPr>
          <p:cNvSpPr/>
          <p:nvPr/>
        </p:nvSpPr>
        <p:spPr>
          <a:xfrm>
            <a:off x="381000" y="4191000"/>
            <a:ext cx="8534400" cy="14477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Realism: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philosophy relies on the idea of  independence of reality of human mind.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2D3CF-2EC1-968C-7464-85DA2F7FDCD2}"/>
              </a:ext>
            </a:extLst>
          </p:cNvPr>
          <p:cNvSpPr/>
          <p:nvPr/>
        </p:nvSpPr>
        <p:spPr>
          <a:xfrm>
            <a:off x="457200" y="5715000"/>
            <a:ext cx="8686800" cy="10750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Interpretivism: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Involved researchers to interpret to elements of the studies. </a:t>
            </a:r>
          </a:p>
        </p:txBody>
      </p:sp>
    </p:spTree>
    <p:extLst>
      <p:ext uri="{BB962C8B-B14F-4D97-AF65-F5344CB8AC3E}">
        <p14:creationId xmlns:p14="http://schemas.microsoft.com/office/powerpoint/2010/main" val="21579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1C908-513A-C0E1-54D5-55582E61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34350-35FB-496B-B82B-C0CADA5CE82B}"/>
              </a:ext>
            </a:extLst>
          </p:cNvPr>
          <p:cNvSpPr/>
          <p:nvPr/>
        </p:nvSpPr>
        <p:spPr>
          <a:xfrm>
            <a:off x="457200" y="457200"/>
            <a:ext cx="8229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Research: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B35AE-2CB1-35D5-5BDA-8490A094349A}"/>
              </a:ext>
            </a:extLst>
          </p:cNvPr>
          <p:cNvSpPr/>
          <p:nvPr/>
        </p:nvSpPr>
        <p:spPr>
          <a:xfrm>
            <a:off x="1371600" y="1548618"/>
            <a:ext cx="7620000" cy="16517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Quantitative research: deals with numbers and statistics measure variables and test hypothesis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57044-E8AE-2228-F154-26352C56887D}"/>
              </a:ext>
            </a:extLst>
          </p:cNvPr>
          <p:cNvSpPr/>
          <p:nvPr/>
        </p:nvSpPr>
        <p:spPr>
          <a:xfrm>
            <a:off x="1371600" y="3429000"/>
            <a:ext cx="74676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Qualitative research: deals with words and meanings explore concept and experiences in more details.</a:t>
            </a:r>
          </a:p>
        </p:txBody>
      </p:sp>
    </p:spTree>
    <p:extLst>
      <p:ext uri="{BB962C8B-B14F-4D97-AF65-F5344CB8AC3E}">
        <p14:creationId xmlns:p14="http://schemas.microsoft.com/office/powerpoint/2010/main" val="5109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B8261-6DEC-0A8F-11A3-44B23296F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EE8EEE5-7A5E-B349-D134-CD98195BDD2E}"/>
              </a:ext>
            </a:extLst>
          </p:cNvPr>
          <p:cNvGrpSpPr/>
          <p:nvPr/>
        </p:nvGrpSpPr>
        <p:grpSpPr>
          <a:xfrm>
            <a:off x="228600" y="304800"/>
            <a:ext cx="8737497" cy="6095999"/>
            <a:chOff x="228600" y="304800"/>
            <a:chExt cx="8737497" cy="609599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8B95772-4FF6-6B67-972B-C7466E8EF55D}"/>
                </a:ext>
              </a:extLst>
            </p:cNvPr>
            <p:cNvGrpSpPr/>
            <p:nvPr/>
          </p:nvGrpSpPr>
          <p:grpSpPr>
            <a:xfrm>
              <a:off x="2590799" y="1371600"/>
              <a:ext cx="3581401" cy="3581400"/>
              <a:chOff x="2590799" y="1371600"/>
              <a:chExt cx="3581401" cy="3581400"/>
            </a:xfrm>
          </p:grpSpPr>
          <p:sp>
            <p:nvSpPr>
              <p:cNvPr id="2" name="Heart 1">
                <a:extLst>
                  <a:ext uri="{FF2B5EF4-FFF2-40B4-BE49-F238E27FC236}">
                    <a16:creationId xmlns:a16="http://schemas.microsoft.com/office/drawing/2014/main" id="{007AFF05-A689-3531-2B5A-02744A57159B}"/>
                  </a:ext>
                </a:extLst>
              </p:cNvPr>
              <p:cNvSpPr/>
              <p:nvPr/>
            </p:nvSpPr>
            <p:spPr>
              <a:xfrm>
                <a:off x="3581400" y="2209800"/>
                <a:ext cx="1600200" cy="1600200"/>
              </a:xfrm>
              <a:prstGeom prst="hear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Ph.D</a:t>
                </a:r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C98BA454-27B6-BE7A-EC0C-DB23E7C6E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799" y="1409703"/>
                <a:ext cx="1143001" cy="95249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6B8A97C-40A1-FE24-ACFF-059D3EBC33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29200" y="1371600"/>
                <a:ext cx="685800" cy="9144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BC8F7E4-ED36-F18B-7C40-409AC3B0F9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399" y="3200400"/>
                <a:ext cx="99060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C22B287-8956-D637-D3B6-1C640F072C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81600" y="2971800"/>
                <a:ext cx="99060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9EEE5C7-5DB0-3326-0B2F-04FECC2FC2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85604" y="3810000"/>
                <a:ext cx="0" cy="11430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lowchart: Magnetic Disk 37">
              <a:extLst>
                <a:ext uri="{FF2B5EF4-FFF2-40B4-BE49-F238E27FC236}">
                  <a16:creationId xmlns:a16="http://schemas.microsoft.com/office/drawing/2014/main" id="{83CA8159-5AB6-1699-922D-3F52F30D6B4F}"/>
                </a:ext>
              </a:extLst>
            </p:cNvPr>
            <p:cNvSpPr/>
            <p:nvPr/>
          </p:nvSpPr>
          <p:spPr>
            <a:xfrm>
              <a:off x="321799" y="2438400"/>
              <a:ext cx="2497600" cy="16764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sz="11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Biomedical Science</a:t>
              </a:r>
            </a:p>
            <a:p>
              <a:pPr marL="800100" lvl="1" indent="-342900" algn="just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Biochemistry</a:t>
              </a:r>
            </a:p>
            <a:p>
              <a:pPr marL="800100" lvl="1" indent="-342900" algn="just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Pharmacy</a:t>
              </a:r>
            </a:p>
            <a:p>
              <a:pPr algn="ctr"/>
              <a:endParaRPr lang="en-US" dirty="0"/>
            </a:p>
          </p:txBody>
        </p:sp>
        <p:sp>
          <p:nvSpPr>
            <p:cNvPr id="40" name="Flowchart: Magnetic Disk 39">
              <a:extLst>
                <a:ext uri="{FF2B5EF4-FFF2-40B4-BE49-F238E27FC236}">
                  <a16:creationId xmlns:a16="http://schemas.microsoft.com/office/drawing/2014/main" id="{44504A25-C00C-A537-894E-C96B85D18E06}"/>
                </a:ext>
              </a:extLst>
            </p:cNvPr>
            <p:cNvSpPr/>
            <p:nvPr/>
          </p:nvSpPr>
          <p:spPr>
            <a:xfrm>
              <a:off x="228600" y="381000"/>
              <a:ext cx="2362200" cy="1524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05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Business</a:t>
              </a:r>
            </a:p>
            <a:p>
              <a:pPr marL="800100" lvl="1" indent="-342900" algn="ctr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BBA</a:t>
              </a:r>
            </a:p>
            <a:p>
              <a:pPr marL="800100" lvl="1" indent="-342900" algn="ctr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MIS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44" name="Flowchart: Magnetic Disk 43">
              <a:extLst>
                <a:ext uri="{FF2B5EF4-FFF2-40B4-BE49-F238E27FC236}">
                  <a16:creationId xmlns:a16="http://schemas.microsoft.com/office/drawing/2014/main" id="{23D1203D-EE29-126F-66B9-804244109BDC}"/>
                </a:ext>
              </a:extLst>
            </p:cNvPr>
            <p:cNvSpPr/>
            <p:nvPr/>
          </p:nvSpPr>
          <p:spPr>
            <a:xfrm>
              <a:off x="4876800" y="304800"/>
              <a:ext cx="1790702" cy="1079702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Law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46" name="Flowchart: Magnetic Disk 45">
              <a:extLst>
                <a:ext uri="{FF2B5EF4-FFF2-40B4-BE49-F238E27FC236}">
                  <a16:creationId xmlns:a16="http://schemas.microsoft.com/office/drawing/2014/main" id="{AD7DE970-9570-1130-8DE5-B2CE8CBF146B}"/>
                </a:ext>
              </a:extLst>
            </p:cNvPr>
            <p:cNvSpPr/>
            <p:nvPr/>
          </p:nvSpPr>
          <p:spPr>
            <a:xfrm>
              <a:off x="6172200" y="1904999"/>
              <a:ext cx="2793897" cy="2590799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sz="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Science &amp; Engineering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Medical Physics 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CSE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EEE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Mechatronics</a:t>
              </a:r>
              <a:endParaRPr lang="en-US" dirty="0"/>
            </a:p>
          </p:txBody>
        </p:sp>
        <p:sp>
          <p:nvSpPr>
            <p:cNvPr id="48" name="Flowchart: Magnetic Disk 47">
              <a:extLst>
                <a:ext uri="{FF2B5EF4-FFF2-40B4-BE49-F238E27FC236}">
                  <a16:creationId xmlns:a16="http://schemas.microsoft.com/office/drawing/2014/main" id="{A4085492-4695-EB63-D2B6-A84B587E2637}"/>
                </a:ext>
              </a:extLst>
            </p:cNvPr>
            <p:cNvSpPr/>
            <p:nvPr/>
          </p:nvSpPr>
          <p:spPr>
            <a:xfrm>
              <a:off x="2971808" y="4495800"/>
              <a:ext cx="2743192" cy="1904999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sz="11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Human Science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English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LIS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Islamic Studies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44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74B1B-1EF3-112A-A6C7-BE2B75BA6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1678FE-94E7-6C20-F44C-C62AE32B40D7}"/>
              </a:ext>
            </a:extLst>
          </p:cNvPr>
          <p:cNvSpPr/>
          <p:nvPr/>
        </p:nvSpPr>
        <p:spPr>
          <a:xfrm>
            <a:off x="1066800" y="2209800"/>
            <a:ext cx="4648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Phil =LOVE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1E7362-720C-80FC-A66E-C96D13FB84CA}"/>
              </a:ext>
            </a:extLst>
          </p:cNvPr>
          <p:cNvSpPr/>
          <p:nvPr/>
        </p:nvSpPr>
        <p:spPr>
          <a:xfrm>
            <a:off x="1080868" y="2971800"/>
            <a:ext cx="4648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Sophy = Wisdom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4E761-DBE2-FD9E-1177-0DB370A73A29}"/>
              </a:ext>
            </a:extLst>
          </p:cNvPr>
          <p:cNvSpPr/>
          <p:nvPr/>
        </p:nvSpPr>
        <p:spPr>
          <a:xfrm>
            <a:off x="1080868" y="3733800"/>
            <a:ext cx="4648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Never put knowledge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0948EE-707D-CBD7-0F17-131929651B37}"/>
              </a:ext>
            </a:extLst>
          </p:cNvPr>
          <p:cNvSpPr/>
          <p:nvPr/>
        </p:nvSpPr>
        <p:spPr>
          <a:xfrm>
            <a:off x="914400" y="4876800"/>
            <a:ext cx="6096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“Early to bed early to rise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makes a man healthy wealthy and wise”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CEACC1E-972C-99B4-7E83-44B492C26ADC}"/>
              </a:ext>
            </a:extLst>
          </p:cNvPr>
          <p:cNvSpPr/>
          <p:nvPr/>
        </p:nvSpPr>
        <p:spPr>
          <a:xfrm>
            <a:off x="1295400" y="381000"/>
            <a:ext cx="2438400" cy="13716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Doctor </a:t>
            </a: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Philosophy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BA1B2-7096-F706-B246-85938F7D20E0}"/>
              </a:ext>
            </a:extLst>
          </p:cNvPr>
          <p:cNvSpPr/>
          <p:nvPr/>
        </p:nvSpPr>
        <p:spPr>
          <a:xfrm>
            <a:off x="7162800" y="3700095"/>
            <a:ext cx="1742636" cy="490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Wisdom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6EBFD3-871E-CF76-2D1D-FCEA21D49AEF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499904" y="3141052"/>
            <a:ext cx="986496" cy="8875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681781-9142-BC47-0E48-3122CCFA7973}"/>
              </a:ext>
            </a:extLst>
          </p:cNvPr>
          <p:cNvCxnSpPr>
            <a:cxnSpLocks/>
          </p:cNvCxnSpPr>
          <p:nvPr/>
        </p:nvCxnSpPr>
        <p:spPr>
          <a:xfrm>
            <a:off x="6573128" y="3169188"/>
            <a:ext cx="986496" cy="74514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2E16FEB-C65D-B1F3-FA65-F7E62520AFBC}"/>
              </a:ext>
            </a:extLst>
          </p:cNvPr>
          <p:cNvSpPr/>
          <p:nvPr/>
        </p:nvSpPr>
        <p:spPr>
          <a:xfrm>
            <a:off x="5486400" y="2895600"/>
            <a:ext cx="1143000" cy="4909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Before 	</a:t>
            </a:r>
          </a:p>
        </p:txBody>
      </p:sp>
    </p:spTree>
    <p:extLst>
      <p:ext uri="{BB962C8B-B14F-4D97-AF65-F5344CB8AC3E}">
        <p14:creationId xmlns:p14="http://schemas.microsoft.com/office/powerpoint/2010/main" val="36748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752F3-87BC-B9F3-90EA-C254621FA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E36F0E-DEB5-C331-96B0-E04C1171A3AF}"/>
              </a:ext>
            </a:extLst>
          </p:cNvPr>
          <p:cNvSpPr/>
          <p:nvPr/>
        </p:nvSpPr>
        <p:spPr>
          <a:xfrm>
            <a:off x="457200" y="457200"/>
            <a:ext cx="79248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Chinese Saying: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64085-217A-749B-ED71-A7678560FDDE}"/>
              </a:ext>
            </a:extLst>
          </p:cNvPr>
          <p:cNvSpPr/>
          <p:nvPr/>
        </p:nvSpPr>
        <p:spPr>
          <a:xfrm>
            <a:off x="2133600" y="1676400"/>
            <a:ext cx="4648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know others is knowledge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31C64-8EDA-4A59-3CEA-8BA00A9C00CF}"/>
              </a:ext>
            </a:extLst>
          </p:cNvPr>
          <p:cNvSpPr/>
          <p:nvPr/>
        </p:nvSpPr>
        <p:spPr>
          <a:xfrm>
            <a:off x="2147668" y="2438400"/>
            <a:ext cx="4648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know self is wisdom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F1FC5-2D6D-B314-7B6B-57EDD0C85C20}"/>
              </a:ext>
            </a:extLst>
          </p:cNvPr>
          <p:cNvSpPr/>
          <p:nvPr/>
        </p:nvSpPr>
        <p:spPr>
          <a:xfrm>
            <a:off x="2147668" y="3200400"/>
            <a:ext cx="4648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Socrates: “Know themself” </a:t>
            </a:r>
          </a:p>
        </p:txBody>
      </p:sp>
    </p:spTree>
    <p:extLst>
      <p:ext uri="{BB962C8B-B14F-4D97-AF65-F5344CB8AC3E}">
        <p14:creationId xmlns:p14="http://schemas.microsoft.com/office/powerpoint/2010/main" val="18909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4FD3B-383F-C415-6C62-5FC385F3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E2CFE6-2E76-7F7B-46CB-1AE488112C88}"/>
              </a:ext>
            </a:extLst>
          </p:cNvPr>
          <p:cNvSpPr/>
          <p:nvPr/>
        </p:nvSpPr>
        <p:spPr>
          <a:xfrm>
            <a:off x="1676400" y="457200"/>
            <a:ext cx="6172200" cy="2667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1" dirty="0" err="1">
                <a:solidFill>
                  <a:srgbClr val="0070C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Kwe</a:t>
            </a:r>
            <a:r>
              <a:rPr lang="en-US" sz="2400" b="1" i="1" dirty="0">
                <a:solidFill>
                  <a:srgbClr val="0070C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BKevj</a:t>
            </a:r>
            <a:r>
              <a:rPr lang="en-US" sz="2400" b="1" i="1" dirty="0">
                <a:solidFill>
                  <a:srgbClr val="0070C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:</a:t>
            </a:r>
          </a:p>
          <a:p>
            <a:pPr lvl="2"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Lyw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`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Kv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Ki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BZbv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eyj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›` †K</a:t>
            </a:r>
          </a:p>
          <a:p>
            <a:pPr lvl="2"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ni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ZKw`i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†`‡b †m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cn‡j</a:t>
            </a:r>
            <a:endParaRPr lang="en-US" sz="2400" b="1" dirty="0">
              <a:solidFill>
                <a:srgbClr val="002060"/>
              </a:solidFill>
              <a:latin typeface="SutonnyMJ" pitchFamily="2" charset="0"/>
              <a:ea typeface="Cambria" panose="02040503050406030204" pitchFamily="18" charset="0"/>
              <a:cs typeface="SutonnyMJ" pitchFamily="2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‡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Lv`v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Ly`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›`v †m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K‡n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†K</a:t>
            </a:r>
          </a:p>
          <a:p>
            <a:pPr lvl="2"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evZv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Zwi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iRv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Kqv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n¨vq</a:t>
            </a:r>
            <a:endParaRPr lang="en-US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b="1" i="1" dirty="0">
              <a:solidFill>
                <a:srgbClr val="0070C0"/>
              </a:solidFill>
              <a:latin typeface="SutonnyMJ" pitchFamily="2" charset="0"/>
              <a:ea typeface="Cambria" panose="02040503050406030204" pitchFamily="18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A097C-401B-C3A7-6322-48711C502A99}"/>
              </a:ext>
            </a:extLst>
          </p:cNvPr>
          <p:cNvSpPr/>
          <p:nvPr/>
        </p:nvSpPr>
        <p:spPr>
          <a:xfrm>
            <a:off x="1676400" y="3124200"/>
            <a:ext cx="5756764" cy="3124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i="1" dirty="0" err="1">
                <a:solidFill>
                  <a:srgbClr val="0070C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Abyev</a:t>
            </a:r>
            <a:r>
              <a:rPr lang="en-US" sz="2400" b="1" i="1" dirty="0">
                <a:solidFill>
                  <a:srgbClr val="0070C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`:</a:t>
            </a:r>
          </a:p>
          <a:p>
            <a:pPr lvl="2"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R¡v‡jv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R¡v‡jv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bi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Avcb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fvM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AwMœ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wkLv</a:t>
            </a:r>
            <a:endParaRPr lang="en-US" sz="2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‡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hb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ZvKw`i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weZiY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Av‡M</a:t>
            </a:r>
            <a:endParaRPr lang="en-US" sz="2400" b="1" dirty="0">
              <a:solidFill>
                <a:srgbClr val="002060"/>
              </a:solidFill>
              <a:latin typeface="SutonnyMJ" pitchFamily="2" charset="0"/>
              <a:ea typeface="Cambria" panose="02040503050406030204" pitchFamily="18" charset="0"/>
              <a:cs typeface="SutonnyMJ" pitchFamily="2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¯^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qs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weavZv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K‡n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Abyiv‡M</a:t>
            </a:r>
            <a:endParaRPr lang="en-US" sz="2400" b="1" dirty="0">
              <a:solidFill>
                <a:srgbClr val="002060"/>
              </a:solidFill>
              <a:latin typeface="SutonnyMJ" pitchFamily="2" charset="0"/>
              <a:ea typeface="Cambria" panose="02040503050406030204" pitchFamily="18" charset="0"/>
              <a:cs typeface="SutonnyMJ" pitchFamily="2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e‡jv‡Zv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›`v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e‡jv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wKev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PvI</a:t>
            </a:r>
            <a:endParaRPr lang="en-US" sz="2400" b="1" dirty="0">
              <a:solidFill>
                <a:srgbClr val="002060"/>
              </a:solidFill>
              <a:latin typeface="SutonnyMJ" pitchFamily="2" charset="0"/>
              <a:ea typeface="Cambria" panose="02040503050406030204" pitchFamily="18" charset="0"/>
              <a:cs typeface="SutonnyMJ" pitchFamily="2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‡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Zvgvi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jjvU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ea typeface="Cambria" panose="02040503050406030204" pitchFamily="18" charset="0"/>
                <a:cs typeface="SutonnyMJ" pitchFamily="2" charset="0"/>
              </a:rPr>
              <a:t>wjLv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4C7554-D046-4520-3F8A-03DF25B12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57200"/>
            <a:ext cx="2726365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6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E3FEC2-BE82-4581-B461-DB7D59FA6198}"/>
              </a:ext>
            </a:extLst>
          </p:cNvPr>
          <p:cNvSpPr/>
          <p:nvPr/>
        </p:nvSpPr>
        <p:spPr>
          <a:xfrm>
            <a:off x="22276" y="165297"/>
            <a:ext cx="1044524" cy="102353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26CB4-B0E1-48EA-BCC1-39611E6379CB}"/>
              </a:ext>
            </a:extLst>
          </p:cNvPr>
          <p:cNvCxnSpPr>
            <a:cxnSpLocks/>
          </p:cNvCxnSpPr>
          <p:nvPr/>
        </p:nvCxnSpPr>
        <p:spPr>
          <a:xfrm>
            <a:off x="490605" y="1188833"/>
            <a:ext cx="0" cy="4754767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326226F-84EE-4206-8188-00198CDD54A3}"/>
              </a:ext>
            </a:extLst>
          </p:cNvPr>
          <p:cNvSpPr/>
          <p:nvPr/>
        </p:nvSpPr>
        <p:spPr>
          <a:xfrm>
            <a:off x="880404" y="218160"/>
            <a:ext cx="5943600" cy="928468"/>
          </a:xfrm>
          <a:custGeom>
            <a:avLst/>
            <a:gdLst>
              <a:gd name="connsiteX0" fmla="*/ 0 w 6233802"/>
              <a:gd name="connsiteY0" fmla="*/ 0 h 914400"/>
              <a:gd name="connsiteX1" fmla="*/ 5087282 w 6233802"/>
              <a:gd name="connsiteY1" fmla="*/ 0 h 914400"/>
              <a:gd name="connsiteX2" fmla="*/ 6233802 w 6233802"/>
              <a:gd name="connsiteY2" fmla="*/ 457200 h 914400"/>
              <a:gd name="connsiteX3" fmla="*/ 5087282 w 6233802"/>
              <a:gd name="connsiteY3" fmla="*/ 914400 h 914400"/>
              <a:gd name="connsiteX4" fmla="*/ 0 w 6233802"/>
              <a:gd name="connsiteY4" fmla="*/ 914400 h 914400"/>
              <a:gd name="connsiteX5" fmla="*/ 64344 w 6233802"/>
              <a:gd name="connsiteY5" fmla="*/ 861312 h 914400"/>
              <a:gd name="connsiteX6" fmla="*/ 231732 w 6233802"/>
              <a:gd name="connsiteY6" fmla="*/ 457200 h 914400"/>
              <a:gd name="connsiteX7" fmla="*/ 64344 w 6233802"/>
              <a:gd name="connsiteY7" fmla="*/ 53088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3802" h="914400">
                <a:moveTo>
                  <a:pt x="0" y="0"/>
                </a:moveTo>
                <a:lnTo>
                  <a:pt x="5087282" y="0"/>
                </a:lnTo>
                <a:lnTo>
                  <a:pt x="6233802" y="457200"/>
                </a:lnTo>
                <a:lnTo>
                  <a:pt x="5087282" y="914400"/>
                </a:lnTo>
                <a:lnTo>
                  <a:pt x="0" y="914400"/>
                </a:lnTo>
                <a:lnTo>
                  <a:pt x="64344" y="861312"/>
                </a:lnTo>
                <a:cubicBezTo>
                  <a:pt x="167765" y="757891"/>
                  <a:pt x="231732" y="615016"/>
                  <a:pt x="231732" y="457200"/>
                </a:cubicBezTo>
                <a:cubicBezTo>
                  <a:pt x="231732" y="299385"/>
                  <a:pt x="167765" y="156510"/>
                  <a:pt x="64344" y="5308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12109"/>
                </a:solidFill>
                <a:latin typeface="Arial Black" panose="020B0A04020102020204" pitchFamily="34" charset="0"/>
              </a:rPr>
              <a:t>Teaching Philosophy</a:t>
            </a:r>
            <a:endParaRPr lang="en-US" sz="2800" dirty="0">
              <a:solidFill>
                <a:srgbClr val="012109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094138-1930-4ED1-B430-CEC95290498F}"/>
              </a:ext>
            </a:extLst>
          </p:cNvPr>
          <p:cNvCxnSpPr/>
          <p:nvPr/>
        </p:nvCxnSpPr>
        <p:spPr>
          <a:xfrm>
            <a:off x="505264" y="4267200"/>
            <a:ext cx="5715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9DF006-E167-4380-A478-4DE6A02476C2}"/>
              </a:ext>
            </a:extLst>
          </p:cNvPr>
          <p:cNvCxnSpPr>
            <a:cxnSpLocks/>
          </p:cNvCxnSpPr>
          <p:nvPr/>
        </p:nvCxnSpPr>
        <p:spPr>
          <a:xfrm>
            <a:off x="1066800" y="2817167"/>
            <a:ext cx="0" cy="32788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5BB53D-B9EE-4F6F-87F9-A163335E002B}"/>
              </a:ext>
            </a:extLst>
          </p:cNvPr>
          <p:cNvCxnSpPr/>
          <p:nvPr/>
        </p:nvCxnSpPr>
        <p:spPr>
          <a:xfrm>
            <a:off x="1066800" y="2819400"/>
            <a:ext cx="571500" cy="0"/>
          </a:xfrm>
          <a:prstGeom prst="line">
            <a:avLst/>
          </a:prstGeom>
          <a:ln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567337-12EA-45D5-93D7-A7367860DED5}"/>
              </a:ext>
            </a:extLst>
          </p:cNvPr>
          <p:cNvCxnSpPr/>
          <p:nvPr/>
        </p:nvCxnSpPr>
        <p:spPr>
          <a:xfrm>
            <a:off x="1066800" y="4467664"/>
            <a:ext cx="571500" cy="0"/>
          </a:xfrm>
          <a:prstGeom prst="line">
            <a:avLst/>
          </a:prstGeom>
          <a:ln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3BC3D3-FB9A-431A-AC16-DF2E4E566712}"/>
              </a:ext>
            </a:extLst>
          </p:cNvPr>
          <p:cNvCxnSpPr/>
          <p:nvPr/>
        </p:nvCxnSpPr>
        <p:spPr>
          <a:xfrm>
            <a:off x="1066800" y="6096000"/>
            <a:ext cx="571500" cy="0"/>
          </a:xfrm>
          <a:prstGeom prst="line">
            <a:avLst/>
          </a:prstGeom>
          <a:ln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C9B2D7E-D1B5-4882-A147-A081BC69038B}"/>
              </a:ext>
            </a:extLst>
          </p:cNvPr>
          <p:cNvSpPr txBox="1"/>
          <p:nvPr/>
        </p:nvSpPr>
        <p:spPr>
          <a:xfrm>
            <a:off x="1752600" y="2362200"/>
            <a:ext cx="7086582" cy="1131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your core belief(s) about the purpose of teaching and learning? 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B54EA0-DD0B-43D5-93C9-0625024038AE}"/>
              </a:ext>
            </a:extLst>
          </p:cNvPr>
          <p:cNvSpPr txBox="1"/>
          <p:nvPr/>
        </p:nvSpPr>
        <p:spPr>
          <a:xfrm>
            <a:off x="1752600" y="3897415"/>
            <a:ext cx="7086593" cy="1131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do you teach? A highest level of Professional efficiency in the art and science of teaching. 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AA148-B95B-427A-B240-8951A6A50B7E}"/>
              </a:ext>
            </a:extLst>
          </p:cNvPr>
          <p:cNvSpPr txBox="1"/>
          <p:nvPr/>
        </p:nvSpPr>
        <p:spPr>
          <a:xfrm>
            <a:off x="1738524" y="5421415"/>
            <a:ext cx="7086592" cy="1131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do you teach that way? An explanation why do you teach that way.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8D192-CFC1-576C-8ADE-B72E6EEC4E9E}"/>
              </a:ext>
            </a:extLst>
          </p:cNvPr>
          <p:cNvSpPr/>
          <p:nvPr/>
        </p:nvSpPr>
        <p:spPr>
          <a:xfrm>
            <a:off x="1066800" y="1443335"/>
            <a:ext cx="7772397" cy="8122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teaching philosophy is a written statement that answers three questions:</a:t>
            </a:r>
          </a:p>
        </p:txBody>
      </p:sp>
    </p:spTree>
    <p:extLst>
      <p:ext uri="{BB962C8B-B14F-4D97-AF65-F5344CB8AC3E}">
        <p14:creationId xmlns:p14="http://schemas.microsoft.com/office/powerpoint/2010/main" val="32656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2BD4F-7A60-25F8-53B9-8A5622F49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D01788-11F4-71DA-5E34-38673DB5D8B0}"/>
              </a:ext>
            </a:extLst>
          </p:cNvPr>
          <p:cNvSpPr/>
          <p:nvPr/>
        </p:nvSpPr>
        <p:spPr>
          <a:xfrm>
            <a:off x="457200" y="457200"/>
            <a:ext cx="7086600" cy="838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Sir A L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Hodgekin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(3 times Nobel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Lauriate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809B93-7C5C-1892-B7B5-4ECD0A1F169C}"/>
              </a:ext>
            </a:extLst>
          </p:cNvPr>
          <p:cNvSpPr/>
          <p:nvPr/>
        </p:nvSpPr>
        <p:spPr>
          <a:xfrm>
            <a:off x="2133600" y="3124200"/>
            <a:ext cx="52578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“There is nothing like luck what you call luck is just careful planning”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00292-CA37-BC51-E9C6-CFEAA7AFCD82}"/>
              </a:ext>
            </a:extLst>
          </p:cNvPr>
          <p:cNvSpPr/>
          <p:nvPr/>
        </p:nvSpPr>
        <p:spPr>
          <a:xfrm>
            <a:off x="2133600" y="4267200"/>
            <a:ext cx="48768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“If you fail to plan you to fail” </a:t>
            </a:r>
          </a:p>
        </p:txBody>
      </p:sp>
      <p:pic>
        <p:nvPicPr>
          <p:cNvPr id="4100" name="Picture 4" descr="Sir Alan Lloyd Hodgkin — Bern Schwartz">
            <a:extLst>
              <a:ext uri="{FF2B5EF4-FFF2-40B4-BE49-F238E27FC236}">
                <a16:creationId xmlns:a16="http://schemas.microsoft.com/office/drawing/2014/main" id="{E5589356-58E0-D94A-883B-7A91A698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4105"/>
            <a:ext cx="1981200" cy="19100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DA22E-D660-EF95-E028-7C8310DA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2D3D54-9AFE-D6DA-167F-30D841A0D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9" y="304800"/>
            <a:ext cx="8850008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425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21D3-D217-8C15-BB0C-8AC0FE736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FBA417-90F3-B353-D45D-43B520FFA77A}"/>
              </a:ext>
            </a:extLst>
          </p:cNvPr>
          <p:cNvGrpSpPr/>
          <p:nvPr/>
        </p:nvGrpSpPr>
        <p:grpSpPr>
          <a:xfrm>
            <a:off x="609600" y="345831"/>
            <a:ext cx="7924802" cy="6140547"/>
            <a:chOff x="609600" y="345831"/>
            <a:chExt cx="7924802" cy="6140547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35D0D632-6794-5507-CFDB-1F895C3D7D26}"/>
                </a:ext>
              </a:extLst>
            </p:cNvPr>
            <p:cNvSpPr/>
            <p:nvPr/>
          </p:nvSpPr>
          <p:spPr>
            <a:xfrm>
              <a:off x="609600" y="345831"/>
              <a:ext cx="2667000" cy="23622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Belief and Assumption</a:t>
              </a: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6463EACC-952F-9EE6-2A11-C12CD8490ACA}"/>
                </a:ext>
              </a:extLst>
            </p:cNvPr>
            <p:cNvSpPr/>
            <p:nvPr/>
          </p:nvSpPr>
          <p:spPr>
            <a:xfrm>
              <a:off x="5867402" y="345831"/>
              <a:ext cx="2667000" cy="23622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Research Philosophy</a:t>
              </a:r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571558FD-96F8-2A68-38F8-94F08CE47798}"/>
                </a:ext>
              </a:extLst>
            </p:cNvPr>
            <p:cNvSpPr/>
            <p:nvPr/>
          </p:nvSpPr>
          <p:spPr>
            <a:xfrm>
              <a:off x="3200402" y="4124178"/>
              <a:ext cx="2667000" cy="23622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Research Design</a:t>
              </a:r>
            </a:p>
          </p:txBody>
        </p:sp>
        <p:pic>
          <p:nvPicPr>
            <p:cNvPr id="2050" name="Picture 2" descr="Arrow left right - User Interface &amp; Gesture Icons">
              <a:extLst>
                <a:ext uri="{FF2B5EF4-FFF2-40B4-BE49-F238E27FC236}">
                  <a16:creationId xmlns:a16="http://schemas.microsoft.com/office/drawing/2014/main" id="{AE184149-30F4-773D-BC5B-A1258EB6C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43475"/>
              <a:ext cx="2514600" cy="196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Arrow left right - User Interface &amp; Gesture Icons">
              <a:extLst>
                <a:ext uri="{FF2B5EF4-FFF2-40B4-BE49-F238E27FC236}">
                  <a16:creationId xmlns:a16="http://schemas.microsoft.com/office/drawing/2014/main" id="{5A45D0E2-10E6-EDBD-DD94-B88862553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01474">
              <a:off x="2112504" y="2496509"/>
              <a:ext cx="2130566" cy="196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rrow left right - User Interface &amp; Gesture Icons">
              <a:extLst>
                <a:ext uri="{FF2B5EF4-FFF2-40B4-BE49-F238E27FC236}">
                  <a16:creationId xmlns:a16="http://schemas.microsoft.com/office/drawing/2014/main" id="{43A74368-1BFE-A177-B6D3-1BE973409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22161">
              <a:off x="4825061" y="2540748"/>
              <a:ext cx="2259188" cy="1891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41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4B12-F0EC-0E15-9528-34E97EF81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767B7D-0F28-4E2F-790F-24B100909072}"/>
              </a:ext>
            </a:extLst>
          </p:cNvPr>
          <p:cNvSpPr/>
          <p:nvPr/>
        </p:nvSpPr>
        <p:spPr>
          <a:xfrm>
            <a:off x="457200" y="457200"/>
            <a:ext cx="79248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Helsinki Principle: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5E7315-6BC1-209B-5069-890C0E93A1DE}"/>
              </a:ext>
            </a:extLst>
          </p:cNvPr>
          <p:cNvSpPr/>
          <p:nvPr/>
        </p:nvSpPr>
        <p:spPr>
          <a:xfrm>
            <a:off x="1752600" y="1676400"/>
            <a:ext cx="6248400" cy="2209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statement of Ethical Principles for medical research involving humans including research on identifiable human material and data. </a:t>
            </a:r>
          </a:p>
        </p:txBody>
      </p:sp>
    </p:spTree>
    <p:extLst>
      <p:ext uri="{BB962C8B-B14F-4D97-AF65-F5344CB8AC3E}">
        <p14:creationId xmlns:p14="http://schemas.microsoft.com/office/powerpoint/2010/main" val="14715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52600" y="2667000"/>
            <a:ext cx="5257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29498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425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07D54-6B92-57B4-20F1-F71047D6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213247-AD35-0925-6D24-07A655E583A2}"/>
              </a:ext>
            </a:extLst>
          </p:cNvPr>
          <p:cNvCxnSpPr>
            <a:cxnSpLocks/>
          </p:cNvCxnSpPr>
          <p:nvPr/>
        </p:nvCxnSpPr>
        <p:spPr>
          <a:xfrm>
            <a:off x="457200" y="1826567"/>
            <a:ext cx="0" cy="25930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EAC523-3B20-CC77-E5D9-0F9A36E290C8}"/>
              </a:ext>
            </a:extLst>
          </p:cNvPr>
          <p:cNvCxnSpPr/>
          <p:nvPr/>
        </p:nvCxnSpPr>
        <p:spPr>
          <a:xfrm>
            <a:off x="457200" y="1828800"/>
            <a:ext cx="571500" cy="0"/>
          </a:xfrm>
          <a:prstGeom prst="line">
            <a:avLst/>
          </a:prstGeom>
          <a:ln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F3D8E5-358F-3DD3-4CEA-0A36067BB468}"/>
              </a:ext>
            </a:extLst>
          </p:cNvPr>
          <p:cNvCxnSpPr/>
          <p:nvPr/>
        </p:nvCxnSpPr>
        <p:spPr>
          <a:xfrm>
            <a:off x="457200" y="4419600"/>
            <a:ext cx="571500" cy="0"/>
          </a:xfrm>
          <a:prstGeom prst="line">
            <a:avLst/>
          </a:prstGeom>
          <a:ln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5FD5966-5834-3A2A-0DDD-5E7E64DF4ED5}"/>
              </a:ext>
            </a:extLst>
          </p:cNvPr>
          <p:cNvSpPr txBox="1"/>
          <p:nvPr/>
        </p:nvSpPr>
        <p:spPr>
          <a:xfrm>
            <a:off x="1143000" y="1447800"/>
            <a:ext cx="7696182" cy="1131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Have you got any primary specializations in the art and science of teaching?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BFB507-4494-9B8A-81F5-63F2DF50E825}"/>
              </a:ext>
            </a:extLst>
          </p:cNvPr>
          <p:cNvSpPr txBox="1"/>
          <p:nvPr/>
        </p:nvSpPr>
        <p:spPr>
          <a:xfrm>
            <a:off x="1143000" y="3581400"/>
            <a:ext cx="7696193" cy="16857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should add – examples of your teaching philosophy in practice in the class room.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e, how do you manage your class room?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9A27F4-D0C4-9C07-7382-88C5F1C9C1E2}"/>
              </a:ext>
            </a:extLst>
          </p:cNvPr>
          <p:cNvSpPr/>
          <p:nvPr/>
        </p:nvSpPr>
        <p:spPr>
          <a:xfrm>
            <a:off x="76200" y="457200"/>
            <a:ext cx="7772397" cy="8122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statement also includes:</a:t>
            </a:r>
          </a:p>
        </p:txBody>
      </p:sp>
    </p:spTree>
    <p:extLst>
      <p:ext uri="{BB962C8B-B14F-4D97-AF65-F5344CB8AC3E}">
        <p14:creationId xmlns:p14="http://schemas.microsoft.com/office/powerpoint/2010/main" val="22546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9C59F-D8CD-F22F-58A4-5CFD979DA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04B049-3EF8-BCDC-3D4A-50F48BBD0DC5}"/>
              </a:ext>
            </a:extLst>
          </p:cNvPr>
          <p:cNvSpPr/>
          <p:nvPr/>
        </p:nvSpPr>
        <p:spPr>
          <a:xfrm>
            <a:off x="457200" y="457200"/>
            <a:ext cx="79248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teaching philosophy statement should demonstrate that each time you stand at the front of your class you are: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3DD143-EBA9-A536-5FF3-989CFB1673BF}"/>
              </a:ext>
            </a:extLst>
          </p:cNvPr>
          <p:cNvSpPr/>
          <p:nvPr/>
        </p:nvSpPr>
        <p:spPr>
          <a:xfrm>
            <a:off x="2133600" y="2209800"/>
            <a:ext cx="4648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Simple and purposeful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67188-4505-6C70-C2B9-557EE254DA10}"/>
              </a:ext>
            </a:extLst>
          </p:cNvPr>
          <p:cNvSpPr/>
          <p:nvPr/>
        </p:nvSpPr>
        <p:spPr>
          <a:xfrm>
            <a:off x="2147668" y="2971800"/>
            <a:ext cx="4648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Reflective and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BE8E0-A01B-3EE7-48FF-430DACAB4257}"/>
              </a:ext>
            </a:extLst>
          </p:cNvPr>
          <p:cNvSpPr/>
          <p:nvPr/>
        </p:nvSpPr>
        <p:spPr>
          <a:xfrm>
            <a:off x="2147668" y="3733800"/>
            <a:ext cx="4648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 – directed </a:t>
            </a:r>
          </a:p>
        </p:txBody>
      </p:sp>
    </p:spTree>
    <p:extLst>
      <p:ext uri="{BB962C8B-B14F-4D97-AF65-F5344CB8AC3E}">
        <p14:creationId xmlns:p14="http://schemas.microsoft.com/office/powerpoint/2010/main" val="24492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02C07-9B3E-8D35-B5D3-E993ED75D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B112A9-3AA5-933B-7BBD-97CB35943D82}"/>
              </a:ext>
            </a:extLst>
          </p:cNvPr>
          <p:cNvSpPr/>
          <p:nvPr/>
        </p:nvSpPr>
        <p:spPr>
          <a:xfrm>
            <a:off x="457200" y="152400"/>
            <a:ext cx="7924800" cy="15322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Simple and purposeful:</a:t>
            </a: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 all activities have a definite purpose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90846-4757-F727-F6A2-AE87C526DB6E}"/>
              </a:ext>
            </a:extLst>
          </p:cNvPr>
          <p:cNvSpPr/>
          <p:nvPr/>
        </p:nvSpPr>
        <p:spPr>
          <a:xfrm>
            <a:off x="488852" y="1981200"/>
            <a:ext cx="79248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Reflective:</a:t>
            </a: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Providing a reflectivity or thought provoking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0D5F18-125A-5285-513A-3DAD390F032A}"/>
              </a:ext>
            </a:extLst>
          </p:cNvPr>
          <p:cNvSpPr/>
          <p:nvPr/>
        </p:nvSpPr>
        <p:spPr>
          <a:xfrm>
            <a:off x="457200" y="3886200"/>
            <a:ext cx="7924800" cy="2362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 - directive:</a:t>
            </a: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“If you do not have a definite direction you might reach where you never wanted to go.”</a:t>
            </a:r>
          </a:p>
          <a:p>
            <a:pPr lvl="4" algn="just"/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-RF </a:t>
            </a:r>
            <a:r>
              <a:rPr lang="en-US" sz="2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Mager</a:t>
            </a: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8" name="Picture 2" descr="North, South, East, West Compass Wooden Sign Post Stock Photo ...">
            <a:extLst>
              <a:ext uri="{FF2B5EF4-FFF2-40B4-BE49-F238E27FC236}">
                <a16:creationId xmlns:a16="http://schemas.microsoft.com/office/drawing/2014/main" id="{0ABBC03C-067F-0ED2-8756-2FBD1DAA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" y="4724400"/>
            <a:ext cx="25440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CF69D73-3ECE-1524-8368-9F91497A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74" y="5471795"/>
            <a:ext cx="1057275" cy="1386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9BDCB-5BF2-E2E5-6310-88FF02375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4ED270-7F65-C741-0050-B8F491EA3230}"/>
              </a:ext>
            </a:extLst>
          </p:cNvPr>
          <p:cNvSpPr/>
          <p:nvPr/>
        </p:nvSpPr>
        <p:spPr>
          <a:xfrm>
            <a:off x="457200" y="457200"/>
            <a:ext cx="82296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whom you want to convey your teaching philosophy?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20155-5294-2088-C74F-2F0D17AFF2C5}"/>
              </a:ext>
            </a:extLst>
          </p:cNvPr>
          <p:cNvSpPr/>
          <p:nvPr/>
        </p:nvSpPr>
        <p:spPr>
          <a:xfrm>
            <a:off x="1828800" y="1548618"/>
            <a:ext cx="2178148" cy="3727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Employers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08FCD-475A-3B6C-76B6-147C9EA04E7B}"/>
              </a:ext>
            </a:extLst>
          </p:cNvPr>
          <p:cNvSpPr/>
          <p:nvPr/>
        </p:nvSpPr>
        <p:spPr>
          <a:xfrm>
            <a:off x="1828800" y="2133594"/>
            <a:ext cx="2178148" cy="3727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Recruiters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19188-5F7B-760F-1A82-0690A7022771}"/>
              </a:ext>
            </a:extLst>
          </p:cNvPr>
          <p:cNvSpPr/>
          <p:nvPr/>
        </p:nvSpPr>
        <p:spPr>
          <a:xfrm>
            <a:off x="1828800" y="2703925"/>
            <a:ext cx="2178148" cy="3727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Companies </a:t>
            </a: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2FF85-5501-D175-800C-C67EA1CAAAD7}"/>
              </a:ext>
            </a:extLst>
          </p:cNvPr>
          <p:cNvSpPr/>
          <p:nvPr/>
        </p:nvSpPr>
        <p:spPr>
          <a:xfrm>
            <a:off x="1828800" y="3200400"/>
            <a:ext cx="6858000" cy="10667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Linkadin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Bio</a:t>
            </a:r>
          </a:p>
          <a:p>
            <a:pPr lvl="2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page that describes your career  </a:t>
            </a:r>
          </a:p>
        </p:txBody>
      </p:sp>
    </p:spTree>
    <p:extLst>
      <p:ext uri="{BB962C8B-B14F-4D97-AF65-F5344CB8AC3E}">
        <p14:creationId xmlns:p14="http://schemas.microsoft.com/office/powerpoint/2010/main" val="42362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E4EA6-FC30-1C73-34B4-610414EC8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07264-052D-DF3F-F78F-75EBA8A93564}"/>
              </a:ext>
            </a:extLst>
          </p:cNvPr>
          <p:cNvSpPr/>
          <p:nvPr/>
        </p:nvSpPr>
        <p:spPr>
          <a:xfrm>
            <a:off x="457200" y="457200"/>
            <a:ext cx="82296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your objective in letting them know your philosophy?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B586D-63CF-E509-88F4-E41EBB53F06D}"/>
              </a:ext>
            </a:extLst>
          </p:cNvPr>
          <p:cNvSpPr/>
          <p:nvPr/>
        </p:nvSpPr>
        <p:spPr>
          <a:xfrm>
            <a:off x="1828800" y="1721540"/>
            <a:ext cx="6477000" cy="4120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create a positive first impression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A6E143-0961-A69C-ACBD-A9154582E3E3}"/>
              </a:ext>
            </a:extLst>
          </p:cNvPr>
          <p:cNvSpPr/>
          <p:nvPr/>
        </p:nvSpPr>
        <p:spPr>
          <a:xfrm>
            <a:off x="457200" y="2477669"/>
            <a:ext cx="4419600" cy="570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 of statement of TP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D6C080-9161-277E-F2FF-7638A76087D6}"/>
              </a:ext>
            </a:extLst>
          </p:cNvPr>
          <p:cNvSpPr/>
          <p:nvPr/>
        </p:nvSpPr>
        <p:spPr>
          <a:xfrm>
            <a:off x="1828800" y="3132402"/>
            <a:ext cx="7391400" cy="3727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may be too short containing a few sentences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02D8F-FB7B-472E-56D8-D73AEFFF2D78}"/>
              </a:ext>
            </a:extLst>
          </p:cNvPr>
          <p:cNvSpPr/>
          <p:nvPr/>
        </p:nvSpPr>
        <p:spPr>
          <a:xfrm>
            <a:off x="1828800" y="3686322"/>
            <a:ext cx="6858000" cy="504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may be too long containing several pages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35869-C49A-2B61-C24D-8EBA8578210F}"/>
              </a:ext>
            </a:extLst>
          </p:cNvPr>
          <p:cNvSpPr/>
          <p:nvPr/>
        </p:nvSpPr>
        <p:spPr>
          <a:xfrm>
            <a:off x="457200" y="4733482"/>
            <a:ext cx="8229600" cy="1514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Carnegi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“You have to beat your own drum yourself. Others 	  do not have time to beat on your behalf”</a:t>
            </a:r>
          </a:p>
        </p:txBody>
      </p:sp>
    </p:spTree>
    <p:extLst>
      <p:ext uri="{BB962C8B-B14F-4D97-AF65-F5344CB8AC3E}">
        <p14:creationId xmlns:p14="http://schemas.microsoft.com/office/powerpoint/2010/main" val="12283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4EDD4-9494-2A80-D39C-A4BB2C2FC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205290-29D8-83F7-7385-45376F16B655}"/>
              </a:ext>
            </a:extLst>
          </p:cNvPr>
          <p:cNvSpPr/>
          <p:nvPr/>
        </p:nvSpPr>
        <p:spPr>
          <a:xfrm>
            <a:off x="152400" y="457200"/>
            <a:ext cx="3733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 of attitudes: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D9BF2-95F3-E9A6-4CBC-48A4AF643F33}"/>
              </a:ext>
            </a:extLst>
          </p:cNvPr>
          <p:cNvSpPr/>
          <p:nvPr/>
        </p:nvSpPr>
        <p:spPr>
          <a:xfrm>
            <a:off x="838200" y="1295400"/>
            <a:ext cx="7924800" cy="2209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Modern education of students is frequently lacking in opportunities to acquire appropriate attitudes. We tend to concentrate in the knowledge and skill and ignore the attitudes.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8800A-3EC3-47CB-A8C4-F35F63ECFBF3}"/>
              </a:ext>
            </a:extLst>
          </p:cNvPr>
          <p:cNvSpPr/>
          <p:nvPr/>
        </p:nvSpPr>
        <p:spPr>
          <a:xfrm>
            <a:off x="838200" y="3810000"/>
            <a:ext cx="7924800" cy="259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problem for 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teachers is that attitudes are not easy to measure and are difficult both to define and explain. They are very important. Teachers must try to make sure that students </a:t>
            </a: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 the right attitudes. 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69372-D414-4005-B386-41E426C61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09BB8B-1B8D-726D-627B-D2EA7F424C5D}"/>
              </a:ext>
            </a:extLst>
          </p:cNvPr>
          <p:cNvSpPr/>
          <p:nvPr/>
        </p:nvSpPr>
        <p:spPr>
          <a:xfrm>
            <a:off x="838200" y="685800"/>
            <a:ext cx="7924800" cy="2133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Education that does not give the concept of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Haqullah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 rights of Allah) or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Hakul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Ebad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(human rights) is no education.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6C2A4-15F7-21B8-EEDB-BFA98357F56C}"/>
              </a:ext>
            </a:extLst>
          </p:cNvPr>
          <p:cNvSpPr/>
          <p:nvPr/>
        </p:nvSpPr>
        <p:spPr>
          <a:xfrm>
            <a:off x="838200" y="3200400"/>
            <a:ext cx="7924800" cy="2362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Dr. M. M. Amjad Hussain’s axiom: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“Students need to inculcate two sterling qualities. They need to be skill and at the same time having high morality.” </a:t>
            </a:r>
          </a:p>
        </p:txBody>
      </p:sp>
    </p:spTree>
    <p:extLst>
      <p:ext uri="{BB962C8B-B14F-4D97-AF65-F5344CB8AC3E}">
        <p14:creationId xmlns:p14="http://schemas.microsoft.com/office/powerpoint/2010/main" val="23573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3201</TotalTime>
  <Words>909</Words>
  <Application>Microsoft Office PowerPoint</Application>
  <PresentationFormat>On-screen Show (4:3)</PresentationFormat>
  <Paragraphs>137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Cambria</vt:lpstr>
      <vt:lpstr>Maiandra GD</vt:lpstr>
      <vt:lpstr>Monotype Corsiva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</dc:creator>
  <cp:lastModifiedBy>shahina shanta</cp:lastModifiedBy>
  <cp:revision>340</cp:revision>
  <dcterms:created xsi:type="dcterms:W3CDTF">2017-01-31T06:04:28Z</dcterms:created>
  <dcterms:modified xsi:type="dcterms:W3CDTF">2024-10-29T06:43:40Z</dcterms:modified>
</cp:coreProperties>
</file>